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7" r:id="rId2"/>
    <p:sldId id="264" r:id="rId3"/>
    <p:sldId id="268" r:id="rId4"/>
    <p:sldId id="269" r:id="rId5"/>
    <p:sldId id="265" r:id="rId6"/>
    <p:sldId id="270" r:id="rId7"/>
    <p:sldId id="271" r:id="rId8"/>
    <p:sldId id="272" r:id="rId9"/>
    <p:sldId id="274" r:id="rId10"/>
    <p:sldId id="275" r:id="rId11"/>
    <p:sldId id="277" r:id="rId12"/>
    <p:sldId id="278" r:id="rId13"/>
    <p:sldId id="279" r:id="rId14"/>
    <p:sldId id="280" r:id="rId15"/>
    <p:sldId id="281" r:id="rId16"/>
    <p:sldId id="282" r:id="rId17"/>
    <p:sldId id="28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9C9A4AE-AFF7-40BE-94CB-5CADCDBAF4D5}" type="datetimeFigureOut">
              <a:rPr lang="en-US" smtClean="0"/>
              <a:t>3/22/2025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BBBCA8E1-045B-4400-8F88-03428626721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9782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C9A4AE-AFF7-40BE-94CB-5CADCDBAF4D5}" type="datetimeFigureOut">
              <a:rPr lang="en-US" smtClean="0"/>
              <a:t>3/22/2025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CA8E1-045B-4400-8F88-034286267213}" type="slidenum">
              <a:rPr lang="en-US" smtClean="0"/>
              <a:t>‹#›</a:t>
            </a:fld>
            <a:endParaRPr lang="en-US"/>
          </a:p>
        </p:txBody>
      </p:sp>
    </p:spTree>
    <p:extLst>
      <p:ext uri="{BB962C8B-B14F-4D97-AF65-F5344CB8AC3E}">
        <p14:creationId xmlns:p14="http://schemas.microsoft.com/office/powerpoint/2010/main" val="3102161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C9A4AE-AFF7-40BE-94CB-5CADCDBAF4D5}" type="datetimeFigureOut">
              <a:rPr lang="en-US" smtClean="0"/>
              <a:t>3/22/2025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CA8E1-045B-4400-8F88-03428626721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5049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C9A4AE-AFF7-40BE-94CB-5CADCDBAF4D5}" type="datetimeFigureOut">
              <a:rPr lang="en-US" smtClean="0"/>
              <a:t>3/22/2025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CA8E1-045B-4400-8F88-03428626721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9585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C9A4AE-AFF7-40BE-94CB-5CADCDBAF4D5}" type="datetimeFigureOut">
              <a:rPr lang="en-US" smtClean="0"/>
              <a:t>3/22/2025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CA8E1-045B-4400-8F88-034286267213}" type="slidenum">
              <a:rPr lang="en-US" smtClean="0"/>
              <a:t>‹#›</a:t>
            </a:fld>
            <a:endParaRPr lang="en-US"/>
          </a:p>
        </p:txBody>
      </p:sp>
    </p:spTree>
    <p:extLst>
      <p:ext uri="{BB962C8B-B14F-4D97-AF65-F5344CB8AC3E}">
        <p14:creationId xmlns:p14="http://schemas.microsoft.com/office/powerpoint/2010/main" val="267411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C9A4AE-AFF7-40BE-94CB-5CADCDBAF4D5}" type="datetimeFigureOut">
              <a:rPr lang="en-US" smtClean="0"/>
              <a:t>3/22/2025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CA8E1-045B-4400-8F88-03428626721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7847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C9A4AE-AFF7-40BE-94CB-5CADCDBAF4D5}" type="datetimeFigureOut">
              <a:rPr lang="en-US" smtClean="0"/>
              <a:t>3/22/2025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CA8E1-045B-4400-8F88-03428626721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2007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C9A4AE-AFF7-40BE-94CB-5CADCDBAF4D5}" type="datetimeFigureOut">
              <a:rPr lang="en-US" smtClean="0"/>
              <a:t>3/22/2025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CA8E1-045B-4400-8F88-03428626721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1321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C9A4AE-AFF7-40BE-94CB-5CADCDBAF4D5}" type="datetimeFigureOut">
              <a:rPr lang="en-US" smtClean="0"/>
              <a:t>3/22/2025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CA8E1-045B-4400-8F88-03428626721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9970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C9A4AE-AFF7-40BE-94CB-5CADCDBAF4D5}" type="datetimeFigureOut">
              <a:rPr lang="en-US" smtClean="0"/>
              <a:t>3/22/2025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CA8E1-045B-4400-8F88-034286267213}" type="slidenum">
              <a:rPr lang="en-US" smtClean="0"/>
              <a:t>‹#›</a:t>
            </a:fld>
            <a:endParaRPr lang="en-US"/>
          </a:p>
        </p:txBody>
      </p:sp>
    </p:spTree>
    <p:extLst>
      <p:ext uri="{BB962C8B-B14F-4D97-AF65-F5344CB8AC3E}">
        <p14:creationId xmlns:p14="http://schemas.microsoft.com/office/powerpoint/2010/main" val="1662249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C9A4AE-AFF7-40BE-94CB-5CADCDBAF4D5}" type="datetimeFigureOut">
              <a:rPr lang="en-US" smtClean="0"/>
              <a:t>3/22/2025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CA8E1-045B-4400-8F88-03428626721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7019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C9A4AE-AFF7-40BE-94CB-5CADCDBAF4D5}" type="datetimeFigureOut">
              <a:rPr lang="en-US" smtClean="0"/>
              <a:t>3/22/2025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CA8E1-045B-4400-8F88-034286267213}" type="slidenum">
              <a:rPr lang="en-US" smtClean="0"/>
              <a:t>‹#›</a:t>
            </a:fld>
            <a:endParaRPr lang="en-US"/>
          </a:p>
        </p:txBody>
      </p:sp>
    </p:spTree>
    <p:extLst>
      <p:ext uri="{BB962C8B-B14F-4D97-AF65-F5344CB8AC3E}">
        <p14:creationId xmlns:p14="http://schemas.microsoft.com/office/powerpoint/2010/main" val="2587280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C9A4AE-AFF7-40BE-94CB-5CADCDBAF4D5}" type="datetimeFigureOut">
              <a:rPr lang="en-US" smtClean="0"/>
              <a:t>3/22/2025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CA8E1-045B-4400-8F88-03428626721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1116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C9A4AE-AFF7-40BE-94CB-5CADCDBAF4D5}" type="datetimeFigureOut">
              <a:rPr lang="en-US" smtClean="0"/>
              <a:t>3/22/2025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CA8E1-045B-4400-8F88-03428626721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4747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C9A4AE-AFF7-40BE-94CB-5CADCDBAF4D5}" type="datetimeFigureOut">
              <a:rPr lang="en-US" smtClean="0"/>
              <a:t>3/22/2025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CA8E1-045B-4400-8F88-034286267213}" type="slidenum">
              <a:rPr lang="en-US" smtClean="0"/>
              <a:t>‹#›</a:t>
            </a:fld>
            <a:endParaRPr lang="en-US"/>
          </a:p>
        </p:txBody>
      </p:sp>
    </p:spTree>
    <p:extLst>
      <p:ext uri="{BB962C8B-B14F-4D97-AF65-F5344CB8AC3E}">
        <p14:creationId xmlns:p14="http://schemas.microsoft.com/office/powerpoint/2010/main" val="2438444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C9A4AE-AFF7-40BE-94CB-5CADCDBAF4D5}" type="datetimeFigureOut">
              <a:rPr lang="en-US" smtClean="0"/>
              <a:t>3/22/2025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CA8E1-045B-4400-8F88-03428626721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2427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C9A4AE-AFF7-40BE-94CB-5CADCDBAF4D5}" type="datetimeFigureOut">
              <a:rPr lang="en-US" smtClean="0"/>
              <a:t>3/22/2025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CA8E1-045B-4400-8F88-034286267213}" type="slidenum">
              <a:rPr lang="en-US" smtClean="0"/>
              <a:t>‹#›</a:t>
            </a:fld>
            <a:endParaRPr lang="en-US"/>
          </a:p>
        </p:txBody>
      </p:sp>
    </p:spTree>
    <p:extLst>
      <p:ext uri="{BB962C8B-B14F-4D97-AF65-F5344CB8AC3E}">
        <p14:creationId xmlns:p14="http://schemas.microsoft.com/office/powerpoint/2010/main" val="4259036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9C9A4AE-AFF7-40BE-94CB-5CADCDBAF4D5}" type="datetimeFigureOut">
              <a:rPr lang="en-US" smtClean="0"/>
              <a:t>3/22/2025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BBCA8E1-045B-4400-8F88-034286267213}" type="slidenum">
              <a:rPr lang="en-US" smtClean="0"/>
              <a:t>‹#›</a:t>
            </a:fld>
            <a:endParaRPr lang="en-US"/>
          </a:p>
        </p:txBody>
      </p:sp>
    </p:spTree>
    <p:extLst>
      <p:ext uri="{BB962C8B-B14F-4D97-AF65-F5344CB8AC3E}">
        <p14:creationId xmlns:p14="http://schemas.microsoft.com/office/powerpoint/2010/main" val="288819768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EB2A3-C441-4A0C-8F7D-8C8308553C2A}"/>
              </a:ext>
            </a:extLst>
          </p:cNvPr>
          <p:cNvSpPr>
            <a:spLocks noGrp="1"/>
          </p:cNvSpPr>
          <p:nvPr>
            <p:ph type="title"/>
          </p:nvPr>
        </p:nvSpPr>
        <p:spPr>
          <a:xfrm>
            <a:off x="1295402" y="332192"/>
            <a:ext cx="9601196" cy="416362"/>
          </a:xfrm>
        </p:spPr>
        <p:txBody>
          <a:bodyPr>
            <a:normAutofit fontScale="90000"/>
          </a:bodyPr>
          <a:lstStyle/>
          <a:p>
            <a:r>
              <a:rPr lang="en-US" dirty="0"/>
              <a:t>Meaning of Political Science</a:t>
            </a:r>
          </a:p>
        </p:txBody>
      </p:sp>
      <p:sp>
        <p:nvSpPr>
          <p:cNvPr id="3" name="Content Placeholder 2">
            <a:extLst>
              <a:ext uri="{FF2B5EF4-FFF2-40B4-BE49-F238E27FC236}">
                <a16:creationId xmlns:a16="http://schemas.microsoft.com/office/drawing/2014/main" id="{89D7EB3D-D4B1-4138-8844-31BB913F5907}"/>
              </a:ext>
            </a:extLst>
          </p:cNvPr>
          <p:cNvSpPr>
            <a:spLocks noGrp="1"/>
          </p:cNvSpPr>
          <p:nvPr>
            <p:ph idx="1"/>
          </p:nvPr>
        </p:nvSpPr>
        <p:spPr>
          <a:xfrm>
            <a:off x="1295402" y="896471"/>
            <a:ext cx="9601196" cy="5542429"/>
          </a:xfrm>
        </p:spPr>
        <p:txBody>
          <a:bodyPr>
            <a:normAutofit fontScale="55000" lnSpcReduction="20000"/>
          </a:bodyPr>
          <a:lstStyle/>
          <a:p>
            <a:pPr marL="0" indent="0">
              <a:buNone/>
            </a:pPr>
            <a:r>
              <a:rPr lang="en-US" sz="3600" b="0" i="0" dirty="0">
                <a:solidFill>
                  <a:srgbClr val="525558"/>
                </a:solidFill>
                <a:effectLst/>
                <a:latin typeface="+mj-lt"/>
              </a:rPr>
              <a:t>Political Science systematically studies political Structure process and behaviors. It seeks to understand how government operate, how policies are formulate and impact of political decision on society. Political science is an interdisciplinary field the intersect with economics, history, sociology, law and among other area. </a:t>
            </a:r>
          </a:p>
          <a:p>
            <a:pPr marL="0" indent="0">
              <a:buNone/>
            </a:pPr>
            <a:r>
              <a:rPr lang="en-US" sz="3600" b="0" i="0" dirty="0">
                <a:solidFill>
                  <a:srgbClr val="525558"/>
                </a:solidFill>
                <a:effectLst/>
                <a:latin typeface="+mj-lt"/>
              </a:rPr>
              <a:t>The term political science is derived from Greek word “Polis” meaning city state and “scire” meaning to know. Thus political Science Originally referred to study of city states but has since evolve to encompass the study of all form of government and political entities. </a:t>
            </a:r>
          </a:p>
          <a:p>
            <a:pPr marL="0" indent="0">
              <a:buNone/>
            </a:pPr>
            <a:r>
              <a:rPr lang="en-US" sz="3600" dirty="0">
                <a:solidFill>
                  <a:srgbClr val="525558"/>
                </a:solidFill>
                <a:latin typeface="+mj-lt"/>
              </a:rPr>
              <a:t>Essential elements of Politics. </a:t>
            </a:r>
          </a:p>
          <a:p>
            <a:r>
              <a:rPr lang="en-US" sz="3600" b="0" i="0" dirty="0">
                <a:solidFill>
                  <a:srgbClr val="525558"/>
                </a:solidFill>
                <a:effectLst/>
                <a:latin typeface="+mj-lt"/>
              </a:rPr>
              <a:t>Politics is an activities.</a:t>
            </a:r>
          </a:p>
          <a:p>
            <a:r>
              <a:rPr lang="en-US" sz="3600" dirty="0">
                <a:solidFill>
                  <a:srgbClr val="525558"/>
                </a:solidFill>
                <a:latin typeface="+mj-lt"/>
              </a:rPr>
              <a:t>Politics is universal and changeable. </a:t>
            </a:r>
          </a:p>
          <a:p>
            <a:r>
              <a:rPr lang="en-US" sz="3600" b="0" i="0" dirty="0">
                <a:solidFill>
                  <a:srgbClr val="525558"/>
                </a:solidFill>
                <a:effectLst/>
                <a:latin typeface="+mj-lt"/>
              </a:rPr>
              <a:t>The origin of politics was from struggle and conflict. </a:t>
            </a:r>
          </a:p>
          <a:p>
            <a:r>
              <a:rPr lang="en-US" sz="3600" dirty="0">
                <a:solidFill>
                  <a:srgbClr val="525558"/>
                </a:solidFill>
                <a:latin typeface="+mj-lt"/>
              </a:rPr>
              <a:t>Politics is beyond the boundaries or national territory. </a:t>
            </a:r>
          </a:p>
          <a:p>
            <a:r>
              <a:rPr lang="en-US" sz="3600" b="0" i="0" dirty="0">
                <a:solidFill>
                  <a:srgbClr val="525558"/>
                </a:solidFill>
                <a:effectLst/>
                <a:latin typeface="+mj-lt"/>
              </a:rPr>
              <a:t>Politics is to gain power and authority. </a:t>
            </a:r>
          </a:p>
          <a:p>
            <a:r>
              <a:rPr lang="en-US" sz="3600" dirty="0">
                <a:solidFill>
                  <a:srgbClr val="525558"/>
                </a:solidFill>
                <a:latin typeface="+mj-lt"/>
              </a:rPr>
              <a:t>In polities, there are no stability. </a:t>
            </a:r>
            <a:endParaRPr lang="en-US" sz="3600" b="0" i="0" dirty="0">
              <a:solidFill>
                <a:srgbClr val="525558"/>
              </a:solidFill>
              <a:effectLst/>
              <a:latin typeface="+mj-lt"/>
            </a:endParaRPr>
          </a:p>
          <a:p>
            <a:pPr marL="0" indent="0">
              <a:buNone/>
            </a:pPr>
            <a:endParaRPr lang="en-US" dirty="0"/>
          </a:p>
        </p:txBody>
      </p:sp>
    </p:spTree>
    <p:extLst>
      <p:ext uri="{BB962C8B-B14F-4D97-AF65-F5344CB8AC3E}">
        <p14:creationId xmlns:p14="http://schemas.microsoft.com/office/powerpoint/2010/main" val="4155172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7C9DEF-932C-4C36-BEF6-1C6081300E20}"/>
              </a:ext>
            </a:extLst>
          </p:cNvPr>
          <p:cNvSpPr>
            <a:spLocks noGrp="1"/>
          </p:cNvSpPr>
          <p:nvPr>
            <p:ph idx="1"/>
          </p:nvPr>
        </p:nvSpPr>
        <p:spPr>
          <a:xfrm>
            <a:off x="73890" y="17930"/>
            <a:ext cx="12192000" cy="6858000"/>
          </a:xfrm>
        </p:spPr>
        <p:txBody>
          <a:bodyPr>
            <a:normAutofit/>
          </a:bodyPr>
          <a:lstStyle/>
          <a:p>
            <a:pPr marL="0" indent="0" algn="l">
              <a:buNone/>
            </a:pPr>
            <a:endParaRPr lang="en-US" b="0" i="0" dirty="0">
              <a:solidFill>
                <a:srgbClr val="525558"/>
              </a:solidFill>
              <a:effectLst/>
              <a:latin typeface="Open Sans" panose="020B0606030504020204" pitchFamily="34" charset="0"/>
            </a:endParaRPr>
          </a:p>
          <a:p>
            <a:pPr marL="0" indent="0">
              <a:buNone/>
            </a:pPr>
            <a:endParaRPr lang="en-US" dirty="0"/>
          </a:p>
        </p:txBody>
      </p:sp>
      <p:pic>
        <p:nvPicPr>
          <p:cNvPr id="4" name="Picture 3">
            <a:extLst>
              <a:ext uri="{FF2B5EF4-FFF2-40B4-BE49-F238E27FC236}">
                <a16:creationId xmlns:a16="http://schemas.microsoft.com/office/drawing/2014/main" id="{18BEDF72-31D5-4D1A-8E30-593A41EE9620}"/>
              </a:ext>
            </a:extLst>
          </p:cNvPr>
          <p:cNvPicPr>
            <a:picLocks noChangeAspect="1"/>
          </p:cNvPicPr>
          <p:nvPr/>
        </p:nvPicPr>
        <p:blipFill>
          <a:blip r:embed="rId2"/>
          <a:stretch>
            <a:fillRect/>
          </a:stretch>
        </p:blipFill>
        <p:spPr>
          <a:xfrm>
            <a:off x="1290918" y="815788"/>
            <a:ext cx="9681882" cy="5147081"/>
          </a:xfrm>
          <a:prstGeom prst="rect">
            <a:avLst/>
          </a:prstGeom>
        </p:spPr>
      </p:pic>
    </p:spTree>
    <p:extLst>
      <p:ext uri="{BB962C8B-B14F-4D97-AF65-F5344CB8AC3E}">
        <p14:creationId xmlns:p14="http://schemas.microsoft.com/office/powerpoint/2010/main" val="3281785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7C9DEF-932C-4C36-BEF6-1C6081300E20}"/>
              </a:ext>
            </a:extLst>
          </p:cNvPr>
          <p:cNvSpPr>
            <a:spLocks noGrp="1"/>
          </p:cNvSpPr>
          <p:nvPr>
            <p:ph idx="1"/>
          </p:nvPr>
        </p:nvSpPr>
        <p:spPr>
          <a:xfrm>
            <a:off x="73890" y="0"/>
            <a:ext cx="12192000" cy="6858000"/>
          </a:xfrm>
        </p:spPr>
        <p:txBody>
          <a:bodyPr>
            <a:normAutofit/>
          </a:bodyPr>
          <a:lstStyle/>
          <a:p>
            <a:pPr marL="0" indent="0" algn="l">
              <a:buNone/>
            </a:pPr>
            <a:endParaRPr lang="en-US" b="0" i="0" dirty="0">
              <a:solidFill>
                <a:srgbClr val="525558"/>
              </a:solidFill>
              <a:effectLst/>
              <a:latin typeface="Open Sans" panose="020B0606030504020204" pitchFamily="34" charset="0"/>
            </a:endParaRPr>
          </a:p>
          <a:p>
            <a:pPr marL="0" indent="0">
              <a:buNone/>
            </a:pPr>
            <a:endParaRPr lang="en-US" dirty="0"/>
          </a:p>
        </p:txBody>
      </p:sp>
      <p:pic>
        <p:nvPicPr>
          <p:cNvPr id="5" name="Picture 4">
            <a:extLst>
              <a:ext uri="{FF2B5EF4-FFF2-40B4-BE49-F238E27FC236}">
                <a16:creationId xmlns:a16="http://schemas.microsoft.com/office/drawing/2014/main" id="{DEE3DC2B-C046-4051-B617-8A8B34005020}"/>
              </a:ext>
            </a:extLst>
          </p:cNvPr>
          <p:cNvPicPr>
            <a:picLocks noChangeAspect="1"/>
          </p:cNvPicPr>
          <p:nvPr/>
        </p:nvPicPr>
        <p:blipFill>
          <a:blip r:embed="rId2"/>
          <a:stretch>
            <a:fillRect/>
          </a:stretch>
        </p:blipFill>
        <p:spPr>
          <a:xfrm>
            <a:off x="1228165" y="906561"/>
            <a:ext cx="9888070" cy="5044877"/>
          </a:xfrm>
          <a:prstGeom prst="rect">
            <a:avLst/>
          </a:prstGeom>
        </p:spPr>
      </p:pic>
    </p:spTree>
    <p:extLst>
      <p:ext uri="{BB962C8B-B14F-4D97-AF65-F5344CB8AC3E}">
        <p14:creationId xmlns:p14="http://schemas.microsoft.com/office/powerpoint/2010/main" val="1954017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7C9DEF-932C-4C36-BEF6-1C6081300E20}"/>
              </a:ext>
            </a:extLst>
          </p:cNvPr>
          <p:cNvSpPr>
            <a:spLocks noGrp="1"/>
          </p:cNvSpPr>
          <p:nvPr>
            <p:ph idx="1"/>
          </p:nvPr>
        </p:nvSpPr>
        <p:spPr>
          <a:xfrm>
            <a:off x="73890" y="0"/>
            <a:ext cx="12192000" cy="6858000"/>
          </a:xfrm>
        </p:spPr>
        <p:txBody>
          <a:bodyPr>
            <a:normAutofit/>
          </a:bodyPr>
          <a:lstStyle/>
          <a:p>
            <a:pPr marL="0" indent="0" algn="l">
              <a:buNone/>
            </a:pPr>
            <a:endParaRPr lang="en-US" b="0" i="0" dirty="0">
              <a:solidFill>
                <a:srgbClr val="525558"/>
              </a:solidFill>
              <a:effectLst/>
              <a:latin typeface="Open Sans" panose="020B0606030504020204" pitchFamily="34" charset="0"/>
            </a:endParaRPr>
          </a:p>
          <a:p>
            <a:pPr marL="0" indent="0">
              <a:buNone/>
            </a:pPr>
            <a:endParaRPr lang="en-US" dirty="0"/>
          </a:p>
        </p:txBody>
      </p:sp>
      <p:pic>
        <p:nvPicPr>
          <p:cNvPr id="4" name="Picture 3">
            <a:extLst>
              <a:ext uri="{FF2B5EF4-FFF2-40B4-BE49-F238E27FC236}">
                <a16:creationId xmlns:a16="http://schemas.microsoft.com/office/drawing/2014/main" id="{1933F587-9D1C-4C49-BED8-70B5E26A7176}"/>
              </a:ext>
            </a:extLst>
          </p:cNvPr>
          <p:cNvPicPr>
            <a:picLocks noChangeAspect="1"/>
          </p:cNvPicPr>
          <p:nvPr/>
        </p:nvPicPr>
        <p:blipFill>
          <a:blip r:embed="rId2"/>
          <a:stretch>
            <a:fillRect/>
          </a:stretch>
        </p:blipFill>
        <p:spPr>
          <a:xfrm>
            <a:off x="1120588" y="1268543"/>
            <a:ext cx="10049436" cy="4320914"/>
          </a:xfrm>
          <a:prstGeom prst="rect">
            <a:avLst/>
          </a:prstGeom>
        </p:spPr>
      </p:pic>
    </p:spTree>
    <p:extLst>
      <p:ext uri="{BB962C8B-B14F-4D97-AF65-F5344CB8AC3E}">
        <p14:creationId xmlns:p14="http://schemas.microsoft.com/office/powerpoint/2010/main" val="1952968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7C9DEF-932C-4C36-BEF6-1C6081300E20}"/>
              </a:ext>
            </a:extLst>
          </p:cNvPr>
          <p:cNvSpPr>
            <a:spLocks noGrp="1"/>
          </p:cNvSpPr>
          <p:nvPr>
            <p:ph idx="1"/>
          </p:nvPr>
        </p:nvSpPr>
        <p:spPr>
          <a:xfrm>
            <a:off x="73890" y="0"/>
            <a:ext cx="12192000" cy="6858000"/>
          </a:xfrm>
        </p:spPr>
        <p:txBody>
          <a:bodyPr>
            <a:normAutofit/>
          </a:bodyPr>
          <a:lstStyle/>
          <a:p>
            <a:pPr marL="0" indent="0" algn="l">
              <a:buNone/>
            </a:pPr>
            <a:endParaRPr lang="en-US" b="0" i="0" dirty="0">
              <a:solidFill>
                <a:srgbClr val="525558"/>
              </a:solidFill>
              <a:effectLst/>
              <a:latin typeface="Open Sans" panose="020B0606030504020204" pitchFamily="34" charset="0"/>
            </a:endParaRPr>
          </a:p>
          <a:p>
            <a:pPr marL="0" indent="0">
              <a:buNone/>
            </a:pPr>
            <a:endParaRPr lang="en-US" dirty="0"/>
          </a:p>
        </p:txBody>
      </p:sp>
      <p:pic>
        <p:nvPicPr>
          <p:cNvPr id="5" name="Picture 4">
            <a:extLst>
              <a:ext uri="{FF2B5EF4-FFF2-40B4-BE49-F238E27FC236}">
                <a16:creationId xmlns:a16="http://schemas.microsoft.com/office/drawing/2014/main" id="{F81B361E-DE26-42B6-B0E0-91F4C9D95A79}"/>
              </a:ext>
            </a:extLst>
          </p:cNvPr>
          <p:cNvPicPr>
            <a:picLocks noChangeAspect="1"/>
          </p:cNvPicPr>
          <p:nvPr/>
        </p:nvPicPr>
        <p:blipFill>
          <a:blip r:embed="rId2"/>
          <a:stretch>
            <a:fillRect/>
          </a:stretch>
        </p:blipFill>
        <p:spPr>
          <a:xfrm>
            <a:off x="1201271" y="744071"/>
            <a:ext cx="10058400" cy="5477435"/>
          </a:xfrm>
          <a:prstGeom prst="rect">
            <a:avLst/>
          </a:prstGeom>
        </p:spPr>
      </p:pic>
    </p:spTree>
    <p:extLst>
      <p:ext uri="{BB962C8B-B14F-4D97-AF65-F5344CB8AC3E}">
        <p14:creationId xmlns:p14="http://schemas.microsoft.com/office/powerpoint/2010/main" val="2099309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3B6A6-090B-45A0-A77E-E31430CBB4F1}"/>
              </a:ext>
            </a:extLst>
          </p:cNvPr>
          <p:cNvSpPr>
            <a:spLocks noGrp="1"/>
          </p:cNvSpPr>
          <p:nvPr>
            <p:ph type="title"/>
          </p:nvPr>
        </p:nvSpPr>
        <p:spPr>
          <a:xfrm>
            <a:off x="1295402" y="747057"/>
            <a:ext cx="9601196" cy="470149"/>
          </a:xfrm>
        </p:spPr>
        <p:txBody>
          <a:bodyPr>
            <a:normAutofit fontScale="90000"/>
          </a:bodyPr>
          <a:lstStyle/>
          <a:p>
            <a:r>
              <a:rPr lang="en-US" dirty="0"/>
              <a:t>Importance of Political Science</a:t>
            </a:r>
          </a:p>
        </p:txBody>
      </p:sp>
      <p:sp>
        <p:nvSpPr>
          <p:cNvPr id="3" name="Content Placeholder 2">
            <a:extLst>
              <a:ext uri="{FF2B5EF4-FFF2-40B4-BE49-F238E27FC236}">
                <a16:creationId xmlns:a16="http://schemas.microsoft.com/office/drawing/2014/main" id="{BFC91E77-F85A-41AB-831E-1A1C77C0EE80}"/>
              </a:ext>
            </a:extLst>
          </p:cNvPr>
          <p:cNvSpPr>
            <a:spLocks noGrp="1"/>
          </p:cNvSpPr>
          <p:nvPr>
            <p:ph idx="1"/>
          </p:nvPr>
        </p:nvSpPr>
        <p:spPr>
          <a:xfrm>
            <a:off x="1295402" y="1217206"/>
            <a:ext cx="9601196" cy="4145679"/>
          </a:xfrm>
        </p:spPr>
        <p:txBody>
          <a:bodyPr/>
          <a:lstStyle/>
          <a:p>
            <a:r>
              <a:rPr lang="en-US" sz="2000" dirty="0"/>
              <a:t>Political Science plays a critical role in understanding and shaping political process, institutions and behavior at all level of society-from local communities to global interactions . Its importance can be highlighted through aspects</a:t>
            </a:r>
          </a:p>
          <a:p>
            <a:pPr marL="0" indent="0">
              <a:buNone/>
            </a:pPr>
            <a:endParaRPr lang="en-US" dirty="0"/>
          </a:p>
          <a:p>
            <a:endParaRPr lang="en-US" dirty="0"/>
          </a:p>
        </p:txBody>
      </p:sp>
      <p:pic>
        <p:nvPicPr>
          <p:cNvPr id="5" name="Picture 4">
            <a:extLst>
              <a:ext uri="{FF2B5EF4-FFF2-40B4-BE49-F238E27FC236}">
                <a16:creationId xmlns:a16="http://schemas.microsoft.com/office/drawing/2014/main" id="{12165E0D-85E9-4D15-BF6C-8A2AFAB3C48A}"/>
              </a:ext>
            </a:extLst>
          </p:cNvPr>
          <p:cNvPicPr>
            <a:picLocks noChangeAspect="1"/>
          </p:cNvPicPr>
          <p:nvPr/>
        </p:nvPicPr>
        <p:blipFill>
          <a:blip r:embed="rId2"/>
          <a:stretch>
            <a:fillRect/>
          </a:stretch>
        </p:blipFill>
        <p:spPr>
          <a:xfrm>
            <a:off x="1478376" y="2442711"/>
            <a:ext cx="9418222" cy="3733972"/>
          </a:xfrm>
          <a:prstGeom prst="rect">
            <a:avLst/>
          </a:prstGeom>
        </p:spPr>
      </p:pic>
    </p:spTree>
    <p:extLst>
      <p:ext uri="{BB962C8B-B14F-4D97-AF65-F5344CB8AC3E}">
        <p14:creationId xmlns:p14="http://schemas.microsoft.com/office/powerpoint/2010/main" val="768903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7C9DEF-932C-4C36-BEF6-1C6081300E20}"/>
              </a:ext>
            </a:extLst>
          </p:cNvPr>
          <p:cNvSpPr>
            <a:spLocks noGrp="1"/>
          </p:cNvSpPr>
          <p:nvPr>
            <p:ph idx="1"/>
          </p:nvPr>
        </p:nvSpPr>
        <p:spPr>
          <a:xfrm>
            <a:off x="73890" y="0"/>
            <a:ext cx="12192000" cy="6858000"/>
          </a:xfrm>
        </p:spPr>
        <p:txBody>
          <a:bodyPr>
            <a:normAutofit/>
          </a:bodyPr>
          <a:lstStyle/>
          <a:p>
            <a:pPr marL="0" indent="0" algn="l">
              <a:buNone/>
            </a:pPr>
            <a:endParaRPr lang="en-US" b="0" i="0" dirty="0">
              <a:solidFill>
                <a:srgbClr val="525558"/>
              </a:solidFill>
              <a:effectLst/>
              <a:latin typeface="Open Sans" panose="020B0606030504020204" pitchFamily="34" charset="0"/>
            </a:endParaRPr>
          </a:p>
          <a:p>
            <a:pPr marL="0" indent="0">
              <a:buNone/>
            </a:pPr>
            <a:endParaRPr lang="en-US" dirty="0"/>
          </a:p>
        </p:txBody>
      </p:sp>
      <p:pic>
        <p:nvPicPr>
          <p:cNvPr id="4" name="Picture 3">
            <a:extLst>
              <a:ext uri="{FF2B5EF4-FFF2-40B4-BE49-F238E27FC236}">
                <a16:creationId xmlns:a16="http://schemas.microsoft.com/office/drawing/2014/main" id="{7C7D7E4E-3FE9-422F-A655-7DFDB91ACC36}"/>
              </a:ext>
            </a:extLst>
          </p:cNvPr>
          <p:cNvPicPr>
            <a:picLocks noChangeAspect="1"/>
          </p:cNvPicPr>
          <p:nvPr/>
        </p:nvPicPr>
        <p:blipFill>
          <a:blip r:embed="rId2"/>
          <a:stretch>
            <a:fillRect/>
          </a:stretch>
        </p:blipFill>
        <p:spPr>
          <a:xfrm>
            <a:off x="1147483" y="1039923"/>
            <a:ext cx="9861176" cy="4778154"/>
          </a:xfrm>
          <a:prstGeom prst="rect">
            <a:avLst/>
          </a:prstGeom>
        </p:spPr>
      </p:pic>
    </p:spTree>
    <p:extLst>
      <p:ext uri="{BB962C8B-B14F-4D97-AF65-F5344CB8AC3E}">
        <p14:creationId xmlns:p14="http://schemas.microsoft.com/office/powerpoint/2010/main" val="1609946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7C9DEF-932C-4C36-BEF6-1C6081300E20}"/>
              </a:ext>
            </a:extLst>
          </p:cNvPr>
          <p:cNvSpPr>
            <a:spLocks noGrp="1"/>
          </p:cNvSpPr>
          <p:nvPr>
            <p:ph idx="1"/>
          </p:nvPr>
        </p:nvSpPr>
        <p:spPr>
          <a:xfrm>
            <a:off x="73890" y="0"/>
            <a:ext cx="12192000" cy="6858000"/>
          </a:xfrm>
        </p:spPr>
        <p:txBody>
          <a:bodyPr>
            <a:normAutofit/>
          </a:bodyPr>
          <a:lstStyle/>
          <a:p>
            <a:pPr marL="0" indent="0" algn="l">
              <a:buNone/>
            </a:pPr>
            <a:endParaRPr lang="en-US" b="0" i="0" dirty="0">
              <a:solidFill>
                <a:srgbClr val="525558"/>
              </a:solidFill>
              <a:effectLst/>
              <a:latin typeface="Open Sans" panose="020B0606030504020204" pitchFamily="34" charset="0"/>
            </a:endParaRPr>
          </a:p>
          <a:p>
            <a:pPr marL="0" indent="0">
              <a:buNone/>
            </a:pPr>
            <a:endParaRPr lang="en-US" dirty="0"/>
          </a:p>
        </p:txBody>
      </p:sp>
      <p:pic>
        <p:nvPicPr>
          <p:cNvPr id="5" name="Picture 4">
            <a:extLst>
              <a:ext uri="{FF2B5EF4-FFF2-40B4-BE49-F238E27FC236}">
                <a16:creationId xmlns:a16="http://schemas.microsoft.com/office/drawing/2014/main" id="{B20515F3-6611-48D2-9B4C-FCF75F256B73}"/>
              </a:ext>
            </a:extLst>
          </p:cNvPr>
          <p:cNvPicPr>
            <a:picLocks noChangeAspect="1"/>
          </p:cNvPicPr>
          <p:nvPr/>
        </p:nvPicPr>
        <p:blipFill>
          <a:blip r:embed="rId2"/>
          <a:stretch>
            <a:fillRect/>
          </a:stretch>
        </p:blipFill>
        <p:spPr>
          <a:xfrm>
            <a:off x="1201272" y="1183341"/>
            <a:ext cx="9950822" cy="4135583"/>
          </a:xfrm>
          <a:prstGeom prst="rect">
            <a:avLst/>
          </a:prstGeom>
        </p:spPr>
      </p:pic>
    </p:spTree>
    <p:extLst>
      <p:ext uri="{BB962C8B-B14F-4D97-AF65-F5344CB8AC3E}">
        <p14:creationId xmlns:p14="http://schemas.microsoft.com/office/powerpoint/2010/main" val="3716207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7C9DEF-932C-4C36-BEF6-1C6081300E20}"/>
              </a:ext>
            </a:extLst>
          </p:cNvPr>
          <p:cNvSpPr>
            <a:spLocks noGrp="1"/>
          </p:cNvSpPr>
          <p:nvPr>
            <p:ph idx="1"/>
          </p:nvPr>
        </p:nvSpPr>
        <p:spPr>
          <a:xfrm>
            <a:off x="73890" y="0"/>
            <a:ext cx="12192000" cy="6858000"/>
          </a:xfrm>
        </p:spPr>
        <p:txBody>
          <a:bodyPr>
            <a:normAutofit/>
          </a:bodyPr>
          <a:lstStyle/>
          <a:p>
            <a:pPr marL="0" indent="0" algn="l">
              <a:buNone/>
            </a:pPr>
            <a:endParaRPr lang="en-US" b="0" i="0" dirty="0">
              <a:solidFill>
                <a:srgbClr val="525558"/>
              </a:solidFill>
              <a:effectLst/>
              <a:latin typeface="Open Sans" panose="020B0606030504020204" pitchFamily="34" charset="0"/>
            </a:endParaRPr>
          </a:p>
          <a:p>
            <a:pPr marL="0" indent="0">
              <a:buNone/>
            </a:pPr>
            <a:endParaRPr lang="en-US" dirty="0"/>
          </a:p>
        </p:txBody>
      </p:sp>
      <p:pic>
        <p:nvPicPr>
          <p:cNvPr id="4" name="Picture 3">
            <a:extLst>
              <a:ext uri="{FF2B5EF4-FFF2-40B4-BE49-F238E27FC236}">
                <a16:creationId xmlns:a16="http://schemas.microsoft.com/office/drawing/2014/main" id="{9D824FDA-3518-4839-852E-17D980679343}"/>
              </a:ext>
            </a:extLst>
          </p:cNvPr>
          <p:cNvPicPr>
            <a:picLocks noChangeAspect="1"/>
          </p:cNvPicPr>
          <p:nvPr/>
        </p:nvPicPr>
        <p:blipFill>
          <a:blip r:embed="rId2"/>
          <a:stretch>
            <a:fillRect/>
          </a:stretch>
        </p:blipFill>
        <p:spPr>
          <a:xfrm>
            <a:off x="1246093" y="925613"/>
            <a:ext cx="9870141" cy="5006774"/>
          </a:xfrm>
          <a:prstGeom prst="rect">
            <a:avLst/>
          </a:prstGeom>
        </p:spPr>
      </p:pic>
    </p:spTree>
    <p:extLst>
      <p:ext uri="{BB962C8B-B14F-4D97-AF65-F5344CB8AC3E}">
        <p14:creationId xmlns:p14="http://schemas.microsoft.com/office/powerpoint/2010/main" val="3508891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75BB-2285-4042-8B16-66872AD4D12C}"/>
              </a:ext>
            </a:extLst>
          </p:cNvPr>
          <p:cNvSpPr>
            <a:spLocks noGrp="1"/>
          </p:cNvSpPr>
          <p:nvPr>
            <p:ph type="title"/>
          </p:nvPr>
        </p:nvSpPr>
        <p:spPr/>
        <p:txBody>
          <a:bodyPr>
            <a:normAutofit fontScale="90000"/>
          </a:bodyPr>
          <a:lstStyle/>
          <a:p>
            <a:r>
              <a:rPr lang="en-US" dirty="0"/>
              <a:t>Quotes by the export about Political Science</a:t>
            </a:r>
          </a:p>
        </p:txBody>
      </p:sp>
      <p:sp>
        <p:nvSpPr>
          <p:cNvPr id="3" name="Content Placeholder 2">
            <a:extLst>
              <a:ext uri="{FF2B5EF4-FFF2-40B4-BE49-F238E27FC236}">
                <a16:creationId xmlns:a16="http://schemas.microsoft.com/office/drawing/2014/main" id="{ACB48FCE-09A4-4C01-9F2F-8E4BE1F5CF8D}"/>
              </a:ext>
            </a:extLst>
          </p:cNvPr>
          <p:cNvSpPr>
            <a:spLocks noGrp="1"/>
          </p:cNvSpPr>
          <p:nvPr>
            <p:ph idx="1"/>
          </p:nvPr>
        </p:nvSpPr>
        <p:spPr/>
        <p:txBody>
          <a:bodyPr>
            <a:normAutofit fontScale="92500"/>
          </a:bodyPr>
          <a:lstStyle/>
          <a:p>
            <a:pPr algn="l" fontAlgn="base"/>
            <a:r>
              <a:rPr lang="en-US" dirty="0">
                <a:solidFill>
                  <a:srgbClr val="333333"/>
                </a:solidFill>
                <a:latin typeface="+mj-lt"/>
              </a:rPr>
              <a:t>Political Science is the study of state.</a:t>
            </a:r>
            <a:r>
              <a:rPr lang="en-US" b="0" i="0" u="none" strike="noStrike" dirty="0">
                <a:solidFill>
                  <a:srgbClr val="333333"/>
                </a:solidFill>
                <a:effectLst/>
                <a:latin typeface="+mj-lt"/>
              </a:rPr>
              <a:t> </a:t>
            </a:r>
            <a:r>
              <a:rPr lang="en-US" b="1" i="0" u="none" strike="noStrike" dirty="0">
                <a:solidFill>
                  <a:srgbClr val="A94C1C"/>
                </a:solidFill>
                <a:effectLst/>
                <a:latin typeface="+mj-lt"/>
              </a:rPr>
              <a:t>Aristotle</a:t>
            </a:r>
            <a:endParaRPr lang="en-US" b="0" i="0" dirty="0">
              <a:solidFill>
                <a:srgbClr val="000000"/>
              </a:solidFill>
              <a:effectLst/>
              <a:latin typeface="+mj-lt"/>
            </a:endParaRPr>
          </a:p>
          <a:p>
            <a:pPr algn="l" fontAlgn="base"/>
            <a:r>
              <a:rPr lang="en-US" dirty="0">
                <a:solidFill>
                  <a:srgbClr val="333333"/>
                </a:solidFill>
                <a:latin typeface="+mj-lt"/>
              </a:rPr>
              <a:t>Political science is the study of who gets what, when and how. </a:t>
            </a:r>
            <a:r>
              <a:rPr lang="en-US" b="1" dirty="0">
                <a:solidFill>
                  <a:srgbClr val="A94C1C"/>
                </a:solidFill>
                <a:latin typeface="+mj-lt"/>
              </a:rPr>
              <a:t>Harold </a:t>
            </a:r>
            <a:r>
              <a:rPr lang="en-US" b="1" dirty="0" err="1">
                <a:solidFill>
                  <a:srgbClr val="A94C1C"/>
                </a:solidFill>
                <a:latin typeface="+mj-lt"/>
              </a:rPr>
              <a:t>Lasswell</a:t>
            </a:r>
            <a:endParaRPr lang="en-US" b="0" i="0" dirty="0">
              <a:solidFill>
                <a:srgbClr val="000000"/>
              </a:solidFill>
              <a:effectLst/>
              <a:latin typeface="+mj-lt"/>
            </a:endParaRPr>
          </a:p>
          <a:p>
            <a:pPr algn="l" fontAlgn="base"/>
            <a:r>
              <a:rPr lang="en-US" dirty="0">
                <a:solidFill>
                  <a:srgbClr val="333333"/>
                </a:solidFill>
                <a:latin typeface="+mj-lt"/>
              </a:rPr>
              <a:t>Political science is the authoritative allocation of value for a society. </a:t>
            </a:r>
            <a:r>
              <a:rPr lang="en-US" b="1" dirty="0">
                <a:solidFill>
                  <a:srgbClr val="A94C1C"/>
                </a:solidFill>
                <a:latin typeface="+mj-lt"/>
              </a:rPr>
              <a:t>David Easton</a:t>
            </a:r>
            <a:endParaRPr lang="en-US" b="0" i="0" dirty="0">
              <a:solidFill>
                <a:srgbClr val="000000"/>
              </a:solidFill>
              <a:effectLst/>
              <a:latin typeface="+mj-lt"/>
            </a:endParaRPr>
          </a:p>
          <a:p>
            <a:pPr algn="l" fontAlgn="base"/>
            <a:r>
              <a:rPr lang="en-US" dirty="0">
                <a:solidFill>
                  <a:srgbClr val="333333"/>
                </a:solidFill>
                <a:latin typeface="+mj-lt"/>
              </a:rPr>
              <a:t>Political Science deals with the governance and organization of society through laws and social contract. </a:t>
            </a:r>
            <a:r>
              <a:rPr lang="en-US" b="1" dirty="0">
                <a:solidFill>
                  <a:srgbClr val="A94C1C"/>
                </a:solidFill>
                <a:latin typeface="+mj-lt"/>
              </a:rPr>
              <a:t>Jean Jacques Rousseau</a:t>
            </a:r>
            <a:endParaRPr lang="en-US" b="0" i="0" dirty="0">
              <a:solidFill>
                <a:srgbClr val="000000"/>
              </a:solidFill>
              <a:effectLst/>
              <a:latin typeface="+mj-lt"/>
            </a:endParaRPr>
          </a:p>
          <a:p>
            <a:r>
              <a:rPr lang="en-US" i="0" dirty="0">
                <a:solidFill>
                  <a:srgbClr val="4A4A4A"/>
                </a:solidFill>
                <a:effectLst/>
                <a:latin typeface="+mj-lt"/>
              </a:rPr>
              <a:t>Political Science is the study of the distribution and exercise of power within a given social order.-  </a:t>
            </a:r>
            <a:r>
              <a:rPr lang="en-US" b="1" dirty="0">
                <a:solidFill>
                  <a:srgbClr val="A94C1C"/>
                </a:solidFill>
                <a:latin typeface="+mj-lt"/>
              </a:rPr>
              <a:t>Max Weber</a:t>
            </a:r>
          </a:p>
        </p:txBody>
      </p:sp>
    </p:spTree>
    <p:extLst>
      <p:ext uri="{BB962C8B-B14F-4D97-AF65-F5344CB8AC3E}">
        <p14:creationId xmlns:p14="http://schemas.microsoft.com/office/powerpoint/2010/main" val="2488192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3B6A6-090B-45A0-A77E-E31430CBB4F1}"/>
              </a:ext>
            </a:extLst>
          </p:cNvPr>
          <p:cNvSpPr>
            <a:spLocks noGrp="1"/>
          </p:cNvSpPr>
          <p:nvPr>
            <p:ph type="title"/>
          </p:nvPr>
        </p:nvSpPr>
        <p:spPr>
          <a:xfrm>
            <a:off x="1295402" y="747057"/>
            <a:ext cx="9601196" cy="470149"/>
          </a:xfrm>
        </p:spPr>
        <p:txBody>
          <a:bodyPr>
            <a:normAutofit fontScale="90000"/>
          </a:bodyPr>
          <a:lstStyle/>
          <a:p>
            <a:r>
              <a:rPr lang="en-US" dirty="0"/>
              <a:t>Nature of Political Science</a:t>
            </a:r>
          </a:p>
        </p:txBody>
      </p:sp>
      <p:sp>
        <p:nvSpPr>
          <p:cNvPr id="3" name="Content Placeholder 2">
            <a:extLst>
              <a:ext uri="{FF2B5EF4-FFF2-40B4-BE49-F238E27FC236}">
                <a16:creationId xmlns:a16="http://schemas.microsoft.com/office/drawing/2014/main" id="{BFC91E77-F85A-41AB-831E-1A1C77C0EE80}"/>
              </a:ext>
            </a:extLst>
          </p:cNvPr>
          <p:cNvSpPr>
            <a:spLocks noGrp="1"/>
          </p:cNvSpPr>
          <p:nvPr>
            <p:ph idx="1"/>
          </p:nvPr>
        </p:nvSpPr>
        <p:spPr>
          <a:xfrm>
            <a:off x="1295402" y="1217206"/>
            <a:ext cx="9601196" cy="4145679"/>
          </a:xfrm>
        </p:spPr>
        <p:txBody>
          <a:bodyPr/>
          <a:lstStyle/>
          <a:p>
            <a:r>
              <a:rPr lang="en-US" dirty="0"/>
              <a:t>The nature of Political Science is multifaceted and complex, reflecting the diverse ways. Here are the some key aspects that defines the nature of political Science. </a:t>
            </a:r>
          </a:p>
          <a:p>
            <a:pPr marL="0" indent="0">
              <a:buNone/>
            </a:pPr>
            <a:endParaRPr lang="en-US" dirty="0"/>
          </a:p>
          <a:p>
            <a:endParaRPr lang="en-US" dirty="0"/>
          </a:p>
        </p:txBody>
      </p:sp>
      <p:pic>
        <p:nvPicPr>
          <p:cNvPr id="5" name="Picture 4">
            <a:extLst>
              <a:ext uri="{FF2B5EF4-FFF2-40B4-BE49-F238E27FC236}">
                <a16:creationId xmlns:a16="http://schemas.microsoft.com/office/drawing/2014/main" id="{FA22C092-D39F-40C6-889F-0B03FC79C77B}"/>
              </a:ext>
            </a:extLst>
          </p:cNvPr>
          <p:cNvPicPr>
            <a:picLocks noChangeAspect="1"/>
          </p:cNvPicPr>
          <p:nvPr/>
        </p:nvPicPr>
        <p:blipFill>
          <a:blip r:embed="rId2"/>
          <a:stretch>
            <a:fillRect/>
          </a:stretch>
        </p:blipFill>
        <p:spPr>
          <a:xfrm>
            <a:off x="1381287" y="2482942"/>
            <a:ext cx="9429426" cy="3157852"/>
          </a:xfrm>
          <a:prstGeom prst="rect">
            <a:avLst/>
          </a:prstGeom>
        </p:spPr>
      </p:pic>
    </p:spTree>
    <p:extLst>
      <p:ext uri="{BB962C8B-B14F-4D97-AF65-F5344CB8AC3E}">
        <p14:creationId xmlns:p14="http://schemas.microsoft.com/office/powerpoint/2010/main" val="3280615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C91E77-F85A-41AB-831E-1A1C77C0EE80}"/>
              </a:ext>
            </a:extLst>
          </p:cNvPr>
          <p:cNvSpPr>
            <a:spLocks noGrp="1"/>
          </p:cNvSpPr>
          <p:nvPr>
            <p:ph idx="1"/>
          </p:nvPr>
        </p:nvSpPr>
        <p:spPr>
          <a:xfrm>
            <a:off x="1295402" y="1217206"/>
            <a:ext cx="9601196" cy="4145679"/>
          </a:xfrm>
        </p:spPr>
        <p:txBody>
          <a:bodyPr/>
          <a:lstStyle/>
          <a:p>
            <a:pPr marL="0" indent="0">
              <a:buNone/>
            </a:pPr>
            <a:endParaRPr lang="en-US" dirty="0"/>
          </a:p>
        </p:txBody>
      </p:sp>
      <p:pic>
        <p:nvPicPr>
          <p:cNvPr id="8" name="Picture 7">
            <a:extLst>
              <a:ext uri="{FF2B5EF4-FFF2-40B4-BE49-F238E27FC236}">
                <a16:creationId xmlns:a16="http://schemas.microsoft.com/office/drawing/2014/main" id="{A4A0FA4E-DD20-4AAE-AC8E-BFC8E0B233A1}"/>
              </a:ext>
            </a:extLst>
          </p:cNvPr>
          <p:cNvPicPr>
            <a:picLocks noChangeAspect="1"/>
          </p:cNvPicPr>
          <p:nvPr/>
        </p:nvPicPr>
        <p:blipFill>
          <a:blip r:embed="rId2"/>
          <a:stretch>
            <a:fillRect/>
          </a:stretch>
        </p:blipFill>
        <p:spPr>
          <a:xfrm>
            <a:off x="1295402" y="900968"/>
            <a:ext cx="9798423" cy="4778154"/>
          </a:xfrm>
          <a:prstGeom prst="rect">
            <a:avLst/>
          </a:prstGeom>
        </p:spPr>
      </p:pic>
    </p:spTree>
    <p:extLst>
      <p:ext uri="{BB962C8B-B14F-4D97-AF65-F5344CB8AC3E}">
        <p14:creationId xmlns:p14="http://schemas.microsoft.com/office/powerpoint/2010/main" val="567302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7C9DEF-932C-4C36-BEF6-1C6081300E20}"/>
              </a:ext>
            </a:extLst>
          </p:cNvPr>
          <p:cNvSpPr>
            <a:spLocks noGrp="1"/>
          </p:cNvSpPr>
          <p:nvPr>
            <p:ph idx="1"/>
          </p:nvPr>
        </p:nvSpPr>
        <p:spPr>
          <a:xfrm>
            <a:off x="73890" y="0"/>
            <a:ext cx="12192000" cy="6858000"/>
          </a:xfrm>
        </p:spPr>
        <p:txBody>
          <a:bodyPr>
            <a:normAutofit/>
          </a:bodyPr>
          <a:lstStyle/>
          <a:p>
            <a:pPr marL="0" indent="0" algn="l">
              <a:buNone/>
            </a:pPr>
            <a:endParaRPr lang="en-US" b="0" i="0" dirty="0">
              <a:solidFill>
                <a:srgbClr val="525558"/>
              </a:solidFill>
              <a:effectLst/>
              <a:latin typeface="Open Sans" panose="020B0606030504020204" pitchFamily="34" charset="0"/>
            </a:endParaRPr>
          </a:p>
          <a:p>
            <a:pPr marL="0" indent="0">
              <a:buNone/>
            </a:pPr>
            <a:endParaRPr lang="en-US" dirty="0"/>
          </a:p>
        </p:txBody>
      </p:sp>
      <p:pic>
        <p:nvPicPr>
          <p:cNvPr id="17" name="Picture 16">
            <a:extLst>
              <a:ext uri="{FF2B5EF4-FFF2-40B4-BE49-F238E27FC236}">
                <a16:creationId xmlns:a16="http://schemas.microsoft.com/office/drawing/2014/main" id="{AFEE8F77-3BD2-4C4B-924A-3BB6B488451E}"/>
              </a:ext>
            </a:extLst>
          </p:cNvPr>
          <p:cNvPicPr>
            <a:picLocks noChangeAspect="1"/>
          </p:cNvPicPr>
          <p:nvPr/>
        </p:nvPicPr>
        <p:blipFill>
          <a:blip r:embed="rId2"/>
          <a:stretch>
            <a:fillRect/>
          </a:stretch>
        </p:blipFill>
        <p:spPr>
          <a:xfrm>
            <a:off x="1134035" y="674373"/>
            <a:ext cx="9923929" cy="5116828"/>
          </a:xfrm>
          <a:prstGeom prst="rect">
            <a:avLst/>
          </a:prstGeom>
        </p:spPr>
      </p:pic>
    </p:spTree>
    <p:extLst>
      <p:ext uri="{BB962C8B-B14F-4D97-AF65-F5344CB8AC3E}">
        <p14:creationId xmlns:p14="http://schemas.microsoft.com/office/powerpoint/2010/main" val="3910393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7C9DEF-932C-4C36-BEF6-1C6081300E20}"/>
              </a:ext>
            </a:extLst>
          </p:cNvPr>
          <p:cNvSpPr>
            <a:spLocks noGrp="1"/>
          </p:cNvSpPr>
          <p:nvPr>
            <p:ph idx="1"/>
          </p:nvPr>
        </p:nvSpPr>
        <p:spPr>
          <a:xfrm>
            <a:off x="73890" y="0"/>
            <a:ext cx="12192000" cy="6858000"/>
          </a:xfrm>
        </p:spPr>
        <p:txBody>
          <a:bodyPr>
            <a:normAutofit/>
          </a:bodyPr>
          <a:lstStyle/>
          <a:p>
            <a:pPr marL="0" indent="0" algn="l">
              <a:buNone/>
            </a:pPr>
            <a:endParaRPr lang="en-US" b="0" i="0" dirty="0">
              <a:solidFill>
                <a:srgbClr val="525558"/>
              </a:solidFill>
              <a:effectLst/>
              <a:latin typeface="Open Sans" panose="020B0606030504020204" pitchFamily="34" charset="0"/>
            </a:endParaRPr>
          </a:p>
          <a:p>
            <a:pPr marL="0" indent="0">
              <a:buNone/>
            </a:pPr>
            <a:endParaRPr lang="en-US" dirty="0"/>
          </a:p>
        </p:txBody>
      </p:sp>
      <p:pic>
        <p:nvPicPr>
          <p:cNvPr id="4" name="Picture 3">
            <a:extLst>
              <a:ext uri="{FF2B5EF4-FFF2-40B4-BE49-F238E27FC236}">
                <a16:creationId xmlns:a16="http://schemas.microsoft.com/office/drawing/2014/main" id="{F90ED725-2964-411C-B7F6-9506CCD91698}"/>
              </a:ext>
            </a:extLst>
          </p:cNvPr>
          <p:cNvPicPr>
            <a:picLocks noChangeAspect="1"/>
          </p:cNvPicPr>
          <p:nvPr/>
        </p:nvPicPr>
        <p:blipFill>
          <a:blip r:embed="rId2"/>
          <a:stretch>
            <a:fillRect/>
          </a:stretch>
        </p:blipFill>
        <p:spPr>
          <a:xfrm>
            <a:off x="1335741" y="921584"/>
            <a:ext cx="9923929" cy="5014832"/>
          </a:xfrm>
          <a:prstGeom prst="rect">
            <a:avLst/>
          </a:prstGeom>
        </p:spPr>
      </p:pic>
    </p:spTree>
    <p:extLst>
      <p:ext uri="{BB962C8B-B14F-4D97-AF65-F5344CB8AC3E}">
        <p14:creationId xmlns:p14="http://schemas.microsoft.com/office/powerpoint/2010/main" val="2617614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7C9DEF-932C-4C36-BEF6-1C6081300E20}"/>
              </a:ext>
            </a:extLst>
          </p:cNvPr>
          <p:cNvSpPr>
            <a:spLocks noGrp="1"/>
          </p:cNvSpPr>
          <p:nvPr>
            <p:ph idx="1"/>
          </p:nvPr>
        </p:nvSpPr>
        <p:spPr>
          <a:xfrm>
            <a:off x="73890" y="0"/>
            <a:ext cx="12192000" cy="6858000"/>
          </a:xfrm>
        </p:spPr>
        <p:txBody>
          <a:bodyPr>
            <a:normAutofit/>
          </a:bodyPr>
          <a:lstStyle/>
          <a:p>
            <a:pPr marL="0" indent="0" algn="l">
              <a:buNone/>
            </a:pPr>
            <a:endParaRPr lang="en-US" b="0" i="0" dirty="0">
              <a:solidFill>
                <a:srgbClr val="525558"/>
              </a:solidFill>
              <a:effectLst/>
              <a:latin typeface="Open Sans" panose="020B0606030504020204" pitchFamily="34" charset="0"/>
            </a:endParaRPr>
          </a:p>
          <a:p>
            <a:pPr marL="0" indent="0">
              <a:buNone/>
            </a:pPr>
            <a:endParaRPr lang="en-US" dirty="0"/>
          </a:p>
        </p:txBody>
      </p:sp>
      <p:pic>
        <p:nvPicPr>
          <p:cNvPr id="5" name="Picture 4">
            <a:extLst>
              <a:ext uri="{FF2B5EF4-FFF2-40B4-BE49-F238E27FC236}">
                <a16:creationId xmlns:a16="http://schemas.microsoft.com/office/drawing/2014/main" id="{91AC33EF-874E-4006-8E65-33862D74E274}"/>
              </a:ext>
            </a:extLst>
          </p:cNvPr>
          <p:cNvPicPr>
            <a:picLocks noChangeAspect="1"/>
          </p:cNvPicPr>
          <p:nvPr/>
        </p:nvPicPr>
        <p:blipFill>
          <a:blip r:embed="rId2"/>
          <a:stretch>
            <a:fillRect/>
          </a:stretch>
        </p:blipFill>
        <p:spPr>
          <a:xfrm>
            <a:off x="808996" y="807615"/>
            <a:ext cx="10721788" cy="5242770"/>
          </a:xfrm>
          <a:prstGeom prst="rect">
            <a:avLst/>
          </a:prstGeom>
        </p:spPr>
      </p:pic>
    </p:spTree>
    <p:extLst>
      <p:ext uri="{BB962C8B-B14F-4D97-AF65-F5344CB8AC3E}">
        <p14:creationId xmlns:p14="http://schemas.microsoft.com/office/powerpoint/2010/main" val="6686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3B6A6-090B-45A0-A77E-E31430CBB4F1}"/>
              </a:ext>
            </a:extLst>
          </p:cNvPr>
          <p:cNvSpPr>
            <a:spLocks noGrp="1"/>
          </p:cNvSpPr>
          <p:nvPr>
            <p:ph type="title"/>
          </p:nvPr>
        </p:nvSpPr>
        <p:spPr>
          <a:xfrm>
            <a:off x="1295402" y="747057"/>
            <a:ext cx="9601196" cy="470149"/>
          </a:xfrm>
        </p:spPr>
        <p:txBody>
          <a:bodyPr>
            <a:normAutofit fontScale="90000"/>
          </a:bodyPr>
          <a:lstStyle/>
          <a:p>
            <a:r>
              <a:rPr lang="en-US" dirty="0"/>
              <a:t>Scope of Political Science</a:t>
            </a:r>
          </a:p>
        </p:txBody>
      </p:sp>
      <p:sp>
        <p:nvSpPr>
          <p:cNvPr id="3" name="Content Placeholder 2">
            <a:extLst>
              <a:ext uri="{FF2B5EF4-FFF2-40B4-BE49-F238E27FC236}">
                <a16:creationId xmlns:a16="http://schemas.microsoft.com/office/drawing/2014/main" id="{BFC91E77-F85A-41AB-831E-1A1C77C0EE80}"/>
              </a:ext>
            </a:extLst>
          </p:cNvPr>
          <p:cNvSpPr>
            <a:spLocks noGrp="1"/>
          </p:cNvSpPr>
          <p:nvPr>
            <p:ph idx="1"/>
          </p:nvPr>
        </p:nvSpPr>
        <p:spPr>
          <a:xfrm>
            <a:off x="1295402" y="1217206"/>
            <a:ext cx="9601196" cy="4145679"/>
          </a:xfrm>
        </p:spPr>
        <p:txBody>
          <a:bodyPr/>
          <a:lstStyle/>
          <a:p>
            <a:r>
              <a:rPr lang="en-US" sz="1800" dirty="0"/>
              <a:t>The scope of political science is vast and multifaceted, encompassing various subfield and approach to understanding political Phenomena. It covers the study of political theory, institution, behaviors, policies and international relations. Here’s a detail explanation of the Primary area that defines scope of political science. </a:t>
            </a:r>
          </a:p>
          <a:p>
            <a:pPr marL="0" indent="0">
              <a:buNone/>
            </a:pPr>
            <a:endParaRPr lang="en-US" dirty="0"/>
          </a:p>
          <a:p>
            <a:endParaRPr lang="en-US" dirty="0"/>
          </a:p>
        </p:txBody>
      </p:sp>
      <p:pic>
        <p:nvPicPr>
          <p:cNvPr id="6" name="Picture 5">
            <a:extLst>
              <a:ext uri="{FF2B5EF4-FFF2-40B4-BE49-F238E27FC236}">
                <a16:creationId xmlns:a16="http://schemas.microsoft.com/office/drawing/2014/main" id="{AA6C7E21-1811-4ADE-9D29-8FD98407A874}"/>
              </a:ext>
            </a:extLst>
          </p:cNvPr>
          <p:cNvPicPr>
            <a:picLocks noChangeAspect="1"/>
          </p:cNvPicPr>
          <p:nvPr/>
        </p:nvPicPr>
        <p:blipFill>
          <a:blip r:embed="rId2"/>
          <a:stretch>
            <a:fillRect/>
          </a:stretch>
        </p:blipFill>
        <p:spPr>
          <a:xfrm>
            <a:off x="1433774" y="2462428"/>
            <a:ext cx="9462824" cy="3741148"/>
          </a:xfrm>
          <a:prstGeom prst="rect">
            <a:avLst/>
          </a:prstGeom>
        </p:spPr>
      </p:pic>
    </p:spTree>
    <p:extLst>
      <p:ext uri="{BB962C8B-B14F-4D97-AF65-F5344CB8AC3E}">
        <p14:creationId xmlns:p14="http://schemas.microsoft.com/office/powerpoint/2010/main" val="3033914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7C9DEF-932C-4C36-BEF6-1C6081300E20}"/>
              </a:ext>
            </a:extLst>
          </p:cNvPr>
          <p:cNvSpPr>
            <a:spLocks noGrp="1"/>
          </p:cNvSpPr>
          <p:nvPr>
            <p:ph idx="1"/>
          </p:nvPr>
        </p:nvSpPr>
        <p:spPr>
          <a:xfrm>
            <a:off x="73890" y="0"/>
            <a:ext cx="12192000" cy="6858000"/>
          </a:xfrm>
        </p:spPr>
        <p:txBody>
          <a:bodyPr>
            <a:normAutofit/>
          </a:bodyPr>
          <a:lstStyle/>
          <a:p>
            <a:pPr marL="0" indent="0" algn="l">
              <a:buNone/>
            </a:pPr>
            <a:endParaRPr lang="en-US" b="0" i="0" dirty="0">
              <a:solidFill>
                <a:srgbClr val="525558"/>
              </a:solidFill>
              <a:effectLst/>
              <a:latin typeface="Open Sans" panose="020B0606030504020204" pitchFamily="34" charset="0"/>
            </a:endParaRPr>
          </a:p>
          <a:p>
            <a:pPr marL="0" indent="0">
              <a:buNone/>
            </a:pPr>
            <a:endParaRPr lang="en-US" dirty="0"/>
          </a:p>
        </p:txBody>
      </p:sp>
      <p:pic>
        <p:nvPicPr>
          <p:cNvPr id="5" name="Picture 4">
            <a:extLst>
              <a:ext uri="{FF2B5EF4-FFF2-40B4-BE49-F238E27FC236}">
                <a16:creationId xmlns:a16="http://schemas.microsoft.com/office/drawing/2014/main" id="{D9A48B5F-6458-4A1D-9DDD-5371FC4AA51F}"/>
              </a:ext>
            </a:extLst>
          </p:cNvPr>
          <p:cNvPicPr>
            <a:picLocks noChangeAspect="1"/>
          </p:cNvPicPr>
          <p:nvPr/>
        </p:nvPicPr>
        <p:blipFill>
          <a:blip r:embed="rId2"/>
          <a:stretch>
            <a:fillRect/>
          </a:stretch>
        </p:blipFill>
        <p:spPr>
          <a:xfrm>
            <a:off x="1075766" y="666510"/>
            <a:ext cx="10022540" cy="5524979"/>
          </a:xfrm>
          <a:prstGeom prst="rect">
            <a:avLst/>
          </a:prstGeom>
        </p:spPr>
      </p:pic>
    </p:spTree>
    <p:extLst>
      <p:ext uri="{BB962C8B-B14F-4D97-AF65-F5344CB8AC3E}">
        <p14:creationId xmlns:p14="http://schemas.microsoft.com/office/powerpoint/2010/main" val="345674710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660</TotalTime>
  <Words>368</Words>
  <Application>Microsoft Office PowerPoint</Application>
  <PresentationFormat>Widescreen</PresentationFormat>
  <Paragraphs>22</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Garamond</vt:lpstr>
      <vt:lpstr>Open Sans</vt:lpstr>
      <vt:lpstr>Organic</vt:lpstr>
      <vt:lpstr>Meaning of Political Science</vt:lpstr>
      <vt:lpstr>Quotes by the export about Political Science</vt:lpstr>
      <vt:lpstr>Nature of Political Science</vt:lpstr>
      <vt:lpstr>PowerPoint Presentation</vt:lpstr>
      <vt:lpstr>PowerPoint Presentation</vt:lpstr>
      <vt:lpstr>PowerPoint Presentation</vt:lpstr>
      <vt:lpstr>PowerPoint Presentation</vt:lpstr>
      <vt:lpstr>Scope of Political Science</vt:lpstr>
      <vt:lpstr>PowerPoint Presentation</vt:lpstr>
      <vt:lpstr>PowerPoint Presentation</vt:lpstr>
      <vt:lpstr>PowerPoint Presentation</vt:lpstr>
      <vt:lpstr>PowerPoint Presentation</vt:lpstr>
      <vt:lpstr>PowerPoint Presentation</vt:lpstr>
      <vt:lpstr>Importance of Political Science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Democracy</dc:title>
  <dc:creator>dell</dc:creator>
  <cp:lastModifiedBy>dell</cp:lastModifiedBy>
  <cp:revision>15</cp:revision>
  <dcterms:created xsi:type="dcterms:W3CDTF">2024-10-26T15:03:35Z</dcterms:created>
  <dcterms:modified xsi:type="dcterms:W3CDTF">2025-03-22T08:50:16Z</dcterms:modified>
</cp:coreProperties>
</file>